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14"/>
  </p:notesMasterIdLst>
  <p:handoutMasterIdLst>
    <p:handoutMasterId r:id="rId15"/>
  </p:handoutMasterIdLst>
  <p:sldIdLst>
    <p:sldId id="632" r:id="rId3"/>
    <p:sldId id="707" r:id="rId4"/>
    <p:sldId id="704" r:id="rId5"/>
    <p:sldId id="742" r:id="rId6"/>
    <p:sldId id="743" r:id="rId7"/>
    <p:sldId id="744" r:id="rId8"/>
    <p:sldId id="706" r:id="rId9"/>
    <p:sldId id="745" r:id="rId10"/>
    <p:sldId id="740" r:id="rId11"/>
    <p:sldId id="713" r:id="rId12"/>
    <p:sldId id="714" r:id="rId13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4"/>
            <p14:sldId id="742"/>
            <p14:sldId id="743"/>
            <p14:sldId id="744"/>
            <p14:sldId id="706"/>
            <p14:sldId id="745"/>
            <p14:sldId id="740"/>
            <p14:sldId id="713"/>
            <p14:sldId id="714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6"/>
    <p:restoredTop sz="79148"/>
  </p:normalViewPr>
  <p:slideViewPr>
    <p:cSldViewPr snapToGrid="0" snapToObjects="1">
      <p:cViewPr varScale="1">
        <p:scale>
          <a:sx n="92" d="100"/>
          <a:sy n="92" d="100"/>
        </p:scale>
        <p:origin x="7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5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7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2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description of roles: https://</a:t>
            </a:r>
            <a:r>
              <a:rPr lang="en-US" dirty="0" err="1"/>
              <a:t>community.box.com</a:t>
            </a:r>
            <a:r>
              <a:rPr lang="en-US" dirty="0"/>
              <a:t>/t5/Collaborate-By-Inviting-Others/Understanding-Collaborator-Permission-Levels/ta-p/144</a:t>
            </a:r>
          </a:p>
        </p:txBody>
      </p:sp>
    </p:spTree>
    <p:extLst>
      <p:ext uri="{BB962C8B-B14F-4D97-AF65-F5344CB8AC3E}">
        <p14:creationId xmlns:p14="http://schemas.microsoft.com/office/powerpoint/2010/main" val="362419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04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11351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836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47" r:id="rId3"/>
    <p:sldLayoutId id="2147483748" r:id="rId4"/>
    <p:sldLayoutId id="2147483769" r:id="rId5"/>
    <p:sldLayoutId id="2147483684" r:id="rId6"/>
    <p:sldLayoutId id="2147483740" r:id="rId7"/>
    <p:sldLayoutId id="2147483762" r:id="rId8"/>
    <p:sldLayoutId id="2147483682" r:id="rId9"/>
    <p:sldLayoutId id="2147483764" r:id="rId10"/>
    <p:sldLayoutId id="2147483765" r:id="rId11"/>
    <p:sldLayoutId id="2147483685" r:id="rId12"/>
    <p:sldLayoutId id="2147483763" r:id="rId13"/>
    <p:sldLayoutId id="2147483690" r:id="rId14"/>
    <p:sldLayoutId id="2147483693" r:id="rId15"/>
    <p:sldLayoutId id="2147483770" r:id="rId16"/>
    <p:sldLayoutId id="2147483779" r:id="rId17"/>
    <p:sldLayoutId id="2147483784" r:id="rId18"/>
    <p:sldLayoutId id="2147483771" r:id="rId19"/>
    <p:sldLayoutId id="2147483731" r:id="rId20"/>
    <p:sldLayoutId id="2147483788" r:id="rId21"/>
    <p:sldLayoutId id="2147483790" r:id="rId22"/>
    <p:sldLayoutId id="2147483720" r:id="rId23"/>
    <p:sldLayoutId id="2147483787" r:id="rId24"/>
    <p:sldLayoutId id="2147483791" r:id="rId25"/>
    <p:sldLayoutId id="2147483780" r:id="rId26"/>
    <p:sldLayoutId id="2147483786" r:id="rId27"/>
    <p:sldLayoutId id="2147483744" r:id="rId28"/>
    <p:sldLayoutId id="2147483792" r:id="rId29"/>
    <p:sldLayoutId id="2147483785" r:id="rId30"/>
    <p:sldLayoutId id="2147483658" r:id="rId31"/>
    <p:sldLayoutId id="2147483773" r:id="rId32"/>
    <p:sldLayoutId id="2147483687" r:id="rId33"/>
    <p:sldLayoutId id="2147483739" r:id="rId34"/>
    <p:sldLayoutId id="2147483793" r:id="rId35"/>
    <p:sldLayoutId id="2147483781" r:id="rId36"/>
    <p:sldLayoutId id="2147483782" r:id="rId37"/>
    <p:sldLayoutId id="2147483783" r:id="rId38"/>
    <p:sldLayoutId id="2147483695" r:id="rId39"/>
    <p:sldLayoutId id="2147483857" r:id="rId40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BC664C1-1431-9446-8D7C-B2ADBBB8DEED}"/>
              </a:ext>
            </a:extLst>
          </p:cNvPr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  <p:sldLayoutId id="2147483858" r:id="rId15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collaboration/collaborate_add.j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cleblanc/box-workshops/blob/master/collaboration/collaborate_remove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  <p:sp>
        <p:nvSpPr>
          <p:cNvPr id="6" name="Shape 282">
            <a:extLst>
              <a:ext uri="{FF2B5EF4-FFF2-40B4-BE49-F238E27FC236}">
                <a16:creationId xmlns:a16="http://schemas.microsoft.com/office/drawing/2014/main" id="{F9F916A9-586B-EB48-86CF-CD34AEF1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45" y="2867891"/>
            <a:ext cx="10044800" cy="1411502"/>
          </a:xfrm>
        </p:spPr>
        <p:txBody>
          <a:bodyPr lIns="0" tIns="0" rIns="0" bIns="0" anchor="t"/>
          <a:lstStyle/>
          <a:p>
            <a:r>
              <a:rPr lang="en-US" sz="4800" dirty="0">
                <a:solidFill>
                  <a:srgbClr val="FEFFFF"/>
                </a:solidFill>
              </a:rPr>
              <a:t>Box Platform Developer Workshop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1587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Add Collaborators to a Folder: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https://github.com/jcleblanc/box-workshops/blob/master/collaboration/collaborate_add.js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Remove a Collaboration:             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https://github.com/jcleblanc/box-workshops/blob/master/collaboration/collaborate_remove.js</a:t>
            </a:r>
            <a:r>
              <a:rPr lang="en-US">
                <a:solidFill>
                  <a:srgbClr val="687789"/>
                </a:solidFill>
              </a:rPr>
              <a:t> </a:t>
            </a:r>
            <a:endParaRPr lang="en-US" dirty="0">
              <a:solidFill>
                <a:srgbClr val="68778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Collaborations and Permissions</a:t>
            </a:r>
          </a:p>
        </p:txBody>
      </p:sp>
    </p:spTree>
    <p:extLst>
      <p:ext uri="{BB962C8B-B14F-4D97-AF65-F5344CB8AC3E}">
        <p14:creationId xmlns:p14="http://schemas.microsoft.com/office/powerpoint/2010/main" val="27823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Collaboration and </a:t>
            </a:r>
            <a:r>
              <a:rPr lang="en-US" sz="4800" dirty="0" err="1"/>
              <a:t>Permissioning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Permission Structure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87254-7CA3-4C4A-89E8-FDECACB3AB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sz="2200" dirty="0"/>
              <a:t>Waterfall permission model for folders</a:t>
            </a:r>
          </a:p>
          <a:p>
            <a:endParaRPr lang="en-US" sz="2200" dirty="0"/>
          </a:p>
          <a:p>
            <a:r>
              <a:rPr lang="en-US" sz="2200" dirty="0"/>
              <a:t>When users are collaborated in on a folder they can view all files / folders under that folder.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DBF244-ED0D-D640-8F8D-F34706E461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1150623"/>
            <a:ext cx="5181532" cy="810663"/>
          </a:xfrm>
        </p:spPr>
        <p:txBody>
          <a:bodyPr/>
          <a:lstStyle/>
          <a:p>
            <a:r>
              <a:rPr lang="en-US" dirty="0"/>
              <a:t>Folder Permission Model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EA9F4D0-C22B-8441-B3A9-DAB33152F6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F4D73-CEFB-AA44-B83E-C9B1D90A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299" y="1825238"/>
            <a:ext cx="5700188" cy="34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451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82"/>
          <p:cNvSpPr txBox="1">
            <a:spLocks/>
          </p:cNvSpPr>
          <p:nvPr/>
        </p:nvSpPr>
        <p:spPr>
          <a:xfrm>
            <a:off x="779361" y="-1208616"/>
            <a:ext cx="10972800" cy="110066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30480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733" dirty="0">
              <a:solidFill>
                <a:schemeClr val="tx1"/>
              </a:solidFill>
            </a:endParaRPr>
          </a:p>
        </p:txBody>
      </p:sp>
      <p:sp>
        <p:nvSpPr>
          <p:cNvPr id="7" name="Text Placeholder 57"/>
          <p:cNvSpPr txBox="1">
            <a:spLocks/>
          </p:cNvSpPr>
          <p:nvPr/>
        </p:nvSpPr>
        <p:spPr>
          <a:xfrm>
            <a:off x="779361" y="-501651"/>
            <a:ext cx="10972800" cy="5016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304800" anchor="t"/>
          <a:lstStyle>
            <a:lvl1pPr marL="2381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None/>
            </a:pPr>
            <a:endParaRPr lang="en-US" sz="1867" dirty="0">
              <a:solidFill>
                <a:srgbClr val="0061D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999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Folder Models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619353" y="1426465"/>
            <a:ext cx="10972800" cy="5008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Duplicate Folders for each User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081617" y="2897239"/>
            <a:ext cx="2741083" cy="409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 fontScale="25000" lnSpcReduction="20000"/>
          </a:bodyPr>
          <a:lstStyle/>
          <a:p>
            <a:pPr algn="ctr" defTabSz="812780">
              <a:lnSpc>
                <a:spcPct val="100000"/>
              </a:lnSpc>
              <a:spcBef>
                <a:spcPts val="0"/>
              </a:spcBef>
            </a:pPr>
            <a:endParaRPr lang="en-US" sz="3733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0" name="Text Placeholder 43"/>
          <p:cNvSpPr>
            <a:spLocks noGrp="1"/>
          </p:cNvSpPr>
          <p:nvPr>
            <p:ph type="body" idx="4294967295"/>
          </p:nvPr>
        </p:nvSpPr>
        <p:spPr>
          <a:xfrm>
            <a:off x="599018" y="2097025"/>
            <a:ext cx="10983383" cy="905778"/>
          </a:xfrm>
        </p:spPr>
        <p:txBody>
          <a:bodyPr/>
          <a:lstStyle/>
          <a:p>
            <a:pPr marL="0" indent="0">
              <a:buClr>
                <a:srgbClr val="0061D5"/>
              </a:buClr>
              <a:buNone/>
            </a:pPr>
            <a:r>
              <a:rPr lang="en-US" dirty="0"/>
              <a:t>A folder model is created and duplicated for each user. Collaborators or groups are added at each level.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92200" y="2911283"/>
            <a:ext cx="2170056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FFFFFF"/>
                </a:solidFill>
                <a:cs typeface="+mn-cs"/>
              </a:rPr>
              <a:t>   App User 1</a:t>
            </a:r>
            <a:endParaRPr lang="en-US" sz="1867" dirty="0"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1A1F2F-7820-B242-BF23-849B78003E56}"/>
              </a:ext>
            </a:extLst>
          </p:cNvPr>
          <p:cNvSpPr/>
          <p:nvPr/>
        </p:nvSpPr>
        <p:spPr>
          <a:xfrm>
            <a:off x="6269941" y="2897239"/>
            <a:ext cx="2741083" cy="409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 fontScale="25000" lnSpcReduction="20000"/>
          </a:bodyPr>
          <a:lstStyle/>
          <a:p>
            <a:pPr algn="ctr" defTabSz="812780">
              <a:lnSpc>
                <a:spcPct val="100000"/>
              </a:lnSpc>
              <a:spcBef>
                <a:spcPts val="0"/>
              </a:spcBef>
            </a:pPr>
            <a:endParaRPr lang="en-US" sz="3733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F614C-F26F-8D4C-88B2-660785871835}"/>
              </a:ext>
            </a:extLst>
          </p:cNvPr>
          <p:cNvSpPr/>
          <p:nvPr/>
        </p:nvSpPr>
        <p:spPr>
          <a:xfrm>
            <a:off x="6280524" y="2911283"/>
            <a:ext cx="2170056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FFFFFF"/>
                </a:solidFill>
                <a:cs typeface="+mn-cs"/>
              </a:rPr>
              <a:t>   App User 2</a:t>
            </a:r>
            <a:endParaRPr lang="en-US" sz="1867" dirty="0">
              <a:cs typeface="+mn-cs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E5ECD19-39EF-294D-B52B-01264626B446}"/>
              </a:ext>
            </a:extLst>
          </p:cNvPr>
          <p:cNvSpPr/>
          <p:nvPr/>
        </p:nvSpPr>
        <p:spPr>
          <a:xfrm>
            <a:off x="2405829" y="3669216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Config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88ACD75-6B1E-4642-A107-F822F1E8B7A1}"/>
              </a:ext>
            </a:extLst>
          </p:cNvPr>
          <p:cNvSpPr/>
          <p:nvPr/>
        </p:nvSpPr>
        <p:spPr>
          <a:xfrm>
            <a:off x="2411359" y="4444032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User Data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7E5243E-D661-1F4F-8183-85F24BEDCC1F}"/>
              </a:ext>
            </a:extLst>
          </p:cNvPr>
          <p:cNvSpPr/>
          <p:nvPr/>
        </p:nvSpPr>
        <p:spPr>
          <a:xfrm>
            <a:off x="3256864" y="5213713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Personnel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4545E85-B83B-4348-9F9A-D7B7814F1A6B}"/>
              </a:ext>
            </a:extLst>
          </p:cNvPr>
          <p:cNvSpPr/>
          <p:nvPr/>
        </p:nvSpPr>
        <p:spPr>
          <a:xfrm>
            <a:off x="3256864" y="5983394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Operations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784B84D-B94A-DE46-A24B-2A0BFDC8593E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1776009" y="3306971"/>
            <a:ext cx="629821" cy="574582"/>
          </a:xfrm>
          <a:prstGeom prst="bentConnector3">
            <a:avLst>
              <a:gd name="adj1" fmla="val 98395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5C61EA0-4E74-7140-B4E8-BF80446C35B4}"/>
              </a:ext>
            </a:extLst>
          </p:cNvPr>
          <p:cNvCxnSpPr>
            <a:cxnSpLocks/>
          </p:cNvCxnSpPr>
          <p:nvPr/>
        </p:nvCxnSpPr>
        <p:spPr>
          <a:xfrm rot="10800000">
            <a:off x="1795925" y="3881557"/>
            <a:ext cx="628135" cy="774813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9FC3685-06F8-4244-93C3-2ABE4E10A766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2532350" y="4868706"/>
            <a:ext cx="724514" cy="557344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7E65878B-3FD1-584B-8E4C-E9C7401F434B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2894606" y="5422741"/>
            <a:ext cx="362258" cy="772990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24DF517-F223-884D-9A8B-274192543F59}"/>
              </a:ext>
            </a:extLst>
          </p:cNvPr>
          <p:cNvSpPr/>
          <p:nvPr/>
        </p:nvSpPr>
        <p:spPr>
          <a:xfrm>
            <a:off x="7711214" y="3669216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Config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2795F68-BE39-A745-8C1B-24BB0D0745E3}"/>
              </a:ext>
            </a:extLst>
          </p:cNvPr>
          <p:cNvSpPr/>
          <p:nvPr/>
        </p:nvSpPr>
        <p:spPr>
          <a:xfrm>
            <a:off x="7716744" y="4444032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User Data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31F0D1D-0783-B54F-B054-C96AC319E4A4}"/>
              </a:ext>
            </a:extLst>
          </p:cNvPr>
          <p:cNvSpPr/>
          <p:nvPr/>
        </p:nvSpPr>
        <p:spPr>
          <a:xfrm>
            <a:off x="8562249" y="5213713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Personnel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80B8E85-6812-A840-B875-E8A6BBFFBB5F}"/>
              </a:ext>
            </a:extLst>
          </p:cNvPr>
          <p:cNvSpPr/>
          <p:nvPr/>
        </p:nvSpPr>
        <p:spPr>
          <a:xfrm>
            <a:off x="8562249" y="5983394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Operations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F69606A-0B17-6444-BEB8-09164B491D15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>
            <a:off x="7081394" y="3306971"/>
            <a:ext cx="629821" cy="574582"/>
          </a:xfrm>
          <a:prstGeom prst="bentConnector3">
            <a:avLst>
              <a:gd name="adj1" fmla="val 98395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BE79F68-9256-EE40-AC87-AE7B37347FC6}"/>
              </a:ext>
            </a:extLst>
          </p:cNvPr>
          <p:cNvCxnSpPr>
            <a:cxnSpLocks/>
          </p:cNvCxnSpPr>
          <p:nvPr/>
        </p:nvCxnSpPr>
        <p:spPr>
          <a:xfrm rot="10800000">
            <a:off x="7101310" y="3881557"/>
            <a:ext cx="628135" cy="774813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26C1718-8C54-DA42-8EAC-35909726D303}"/>
              </a:ext>
            </a:extLst>
          </p:cNvPr>
          <p:cNvCxnSpPr>
            <a:cxnSpLocks/>
            <a:stCxn id="55" idx="1"/>
          </p:cNvCxnSpPr>
          <p:nvPr/>
        </p:nvCxnSpPr>
        <p:spPr>
          <a:xfrm rot="10800000">
            <a:off x="7837735" y="4868706"/>
            <a:ext cx="724514" cy="557344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FB015CB-14AD-9B47-9BCA-0F13E6CC9405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8199991" y="5422741"/>
            <a:ext cx="362258" cy="772990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5531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82"/>
          <p:cNvSpPr txBox="1">
            <a:spLocks/>
          </p:cNvSpPr>
          <p:nvPr/>
        </p:nvSpPr>
        <p:spPr>
          <a:xfrm>
            <a:off x="779361" y="-1208616"/>
            <a:ext cx="10972800" cy="110066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30480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733" dirty="0">
              <a:solidFill>
                <a:schemeClr val="tx1"/>
              </a:solidFill>
            </a:endParaRPr>
          </a:p>
        </p:txBody>
      </p:sp>
      <p:sp>
        <p:nvSpPr>
          <p:cNvPr id="7" name="Text Placeholder 57"/>
          <p:cNvSpPr txBox="1">
            <a:spLocks/>
          </p:cNvSpPr>
          <p:nvPr/>
        </p:nvSpPr>
        <p:spPr>
          <a:xfrm>
            <a:off x="779361" y="-501651"/>
            <a:ext cx="10972800" cy="5016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304800" anchor="t"/>
          <a:lstStyle>
            <a:lvl1pPr marL="2381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None/>
            </a:pPr>
            <a:endParaRPr lang="en-US" sz="1867" dirty="0">
              <a:solidFill>
                <a:srgbClr val="0061D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999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Folder Models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619353" y="1426465"/>
            <a:ext cx="10972800" cy="5008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Business Level Ownership</a:t>
            </a:r>
          </a:p>
        </p:txBody>
      </p:sp>
      <p:sp>
        <p:nvSpPr>
          <p:cNvPr id="30" name="Text Placeholder 43"/>
          <p:cNvSpPr>
            <a:spLocks noGrp="1"/>
          </p:cNvSpPr>
          <p:nvPr>
            <p:ph type="body" idx="4294967295"/>
          </p:nvPr>
        </p:nvSpPr>
        <p:spPr>
          <a:xfrm>
            <a:off x="599018" y="2097025"/>
            <a:ext cx="5052481" cy="4311042"/>
          </a:xfrm>
        </p:spPr>
        <p:txBody>
          <a:bodyPr/>
          <a:lstStyle/>
          <a:p>
            <a:pPr marL="0" indent="0">
              <a:buClr>
                <a:srgbClr val="0061D5"/>
              </a:buClr>
              <a:buNone/>
            </a:pPr>
            <a:r>
              <a:rPr lang="en-US" dirty="0"/>
              <a:t>The Box enterprise admin, or appropriate leadership level, would maintain the root folder level. </a:t>
            </a:r>
          </a:p>
          <a:p>
            <a:pPr marL="0" indent="0">
              <a:buClr>
                <a:srgbClr val="0061D5"/>
              </a:buClr>
              <a:buNone/>
            </a:pPr>
            <a:endParaRPr lang="en-US" dirty="0"/>
          </a:p>
          <a:p>
            <a:pPr marL="0" indent="0">
              <a:buClr>
                <a:srgbClr val="0061D5"/>
              </a:buClr>
              <a:buNone/>
            </a:pPr>
            <a:r>
              <a:rPr lang="en-US" dirty="0"/>
              <a:t>Each business level is maintained under that level, where major business units may have minor units located underneath.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1A1F2F-7820-B242-BF23-849B78003E56}"/>
              </a:ext>
            </a:extLst>
          </p:cNvPr>
          <p:cNvSpPr/>
          <p:nvPr/>
        </p:nvSpPr>
        <p:spPr>
          <a:xfrm>
            <a:off x="6600141" y="1615299"/>
            <a:ext cx="2741083" cy="409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 fontScale="25000" lnSpcReduction="20000"/>
          </a:bodyPr>
          <a:lstStyle/>
          <a:p>
            <a:pPr algn="ctr" defTabSz="812780">
              <a:lnSpc>
                <a:spcPct val="100000"/>
              </a:lnSpc>
              <a:spcBef>
                <a:spcPts val="0"/>
              </a:spcBef>
            </a:pPr>
            <a:endParaRPr lang="en-US" sz="3733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F614C-F26F-8D4C-88B2-660785871835}"/>
              </a:ext>
            </a:extLst>
          </p:cNvPr>
          <p:cNvSpPr/>
          <p:nvPr/>
        </p:nvSpPr>
        <p:spPr>
          <a:xfrm>
            <a:off x="6610724" y="1629343"/>
            <a:ext cx="2170056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FFFFFF"/>
                </a:solidFill>
                <a:cs typeface="+mn-cs"/>
              </a:rPr>
              <a:t>  Enterprise Admin</a:t>
            </a:r>
            <a:endParaRPr lang="en-US" sz="1867" dirty="0"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24DF517-F223-884D-9A8B-274192543F59}"/>
              </a:ext>
            </a:extLst>
          </p:cNvPr>
          <p:cNvSpPr/>
          <p:nvPr/>
        </p:nvSpPr>
        <p:spPr>
          <a:xfrm>
            <a:off x="8041414" y="2387276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Marketing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2795F68-BE39-A745-8C1B-24BB0D0745E3}"/>
              </a:ext>
            </a:extLst>
          </p:cNvPr>
          <p:cNvSpPr/>
          <p:nvPr/>
        </p:nvSpPr>
        <p:spPr>
          <a:xfrm>
            <a:off x="8046944" y="3162092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Sales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31F0D1D-0783-B54F-B054-C96AC319E4A4}"/>
              </a:ext>
            </a:extLst>
          </p:cNvPr>
          <p:cNvSpPr/>
          <p:nvPr/>
        </p:nvSpPr>
        <p:spPr>
          <a:xfrm>
            <a:off x="8892449" y="3931773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Products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80B8E85-6812-A840-B875-E8A6BBFFBB5F}"/>
              </a:ext>
            </a:extLst>
          </p:cNvPr>
          <p:cNvSpPr/>
          <p:nvPr/>
        </p:nvSpPr>
        <p:spPr>
          <a:xfrm>
            <a:off x="8892449" y="4701454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Parts &amp; Services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F69606A-0B17-6444-BEB8-09164B491D15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>
            <a:off x="7411594" y="2025031"/>
            <a:ext cx="629821" cy="574582"/>
          </a:xfrm>
          <a:prstGeom prst="bentConnector3">
            <a:avLst>
              <a:gd name="adj1" fmla="val 98395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BE79F68-9256-EE40-AC87-AE7B37347FC6}"/>
              </a:ext>
            </a:extLst>
          </p:cNvPr>
          <p:cNvCxnSpPr>
            <a:cxnSpLocks/>
          </p:cNvCxnSpPr>
          <p:nvPr/>
        </p:nvCxnSpPr>
        <p:spPr>
          <a:xfrm rot="10800000">
            <a:off x="7431510" y="2599617"/>
            <a:ext cx="628135" cy="774813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26C1718-8C54-DA42-8EAC-35909726D303}"/>
              </a:ext>
            </a:extLst>
          </p:cNvPr>
          <p:cNvCxnSpPr>
            <a:cxnSpLocks/>
            <a:stCxn id="55" idx="1"/>
          </p:cNvCxnSpPr>
          <p:nvPr/>
        </p:nvCxnSpPr>
        <p:spPr>
          <a:xfrm rot="10800000">
            <a:off x="8167935" y="3586766"/>
            <a:ext cx="724514" cy="557344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FB015CB-14AD-9B47-9BCA-0F13E6CC9405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8530191" y="4140801"/>
            <a:ext cx="362258" cy="772990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43364C8-38FB-E847-8ECF-FE8AF714FA1E}"/>
              </a:ext>
            </a:extLst>
          </p:cNvPr>
          <p:cNvSpPr/>
          <p:nvPr/>
        </p:nvSpPr>
        <p:spPr>
          <a:xfrm>
            <a:off x="8041414" y="5467826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Engineering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6047D674-4B89-A040-9A4D-0167E7DBC2D5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7431514" y="3303989"/>
            <a:ext cx="609901" cy="2376174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113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Collaborations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Collaboration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A1CD8-BCB0-684D-9555-8567B354DB46}"/>
              </a:ext>
            </a:extLst>
          </p:cNvPr>
          <p:cNvSpPr/>
          <p:nvPr/>
        </p:nvSpPr>
        <p:spPr>
          <a:xfrm>
            <a:off x="609600" y="1950274"/>
            <a:ext cx="52959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Service accounts and users start by only being able to access content in their own accounts.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For those accounts to access content from other accounts they will need to be collaborated in on content.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Users can be collaborated via ID, email, or group ID.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FE92A5-0C01-984D-A296-0320F2150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9010" y="2908300"/>
            <a:ext cx="4904539" cy="37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672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298700"/>
            <a:ext cx="5727700" cy="4660900"/>
          </a:xfrm>
        </p:spPr>
        <p:txBody>
          <a:bodyPr/>
          <a:lstStyle/>
          <a:p>
            <a:r>
              <a:rPr lang="en-US" sz="2200" b="1" dirty="0"/>
              <a:t>co-owner</a:t>
            </a:r>
            <a:r>
              <a:rPr lang="en-US" sz="2200" dirty="0"/>
              <a:t>: Full access</a:t>
            </a:r>
          </a:p>
          <a:p>
            <a:r>
              <a:rPr lang="en-US" sz="2200" b="1" dirty="0"/>
              <a:t>editor</a:t>
            </a:r>
            <a:r>
              <a:rPr lang="en-US" sz="2200" dirty="0"/>
              <a:t>: Full access minus invites / settings</a:t>
            </a:r>
          </a:p>
          <a:p>
            <a:r>
              <a:rPr lang="en-US" sz="2200" b="1" dirty="0"/>
              <a:t>previewer</a:t>
            </a:r>
            <a:r>
              <a:rPr lang="en-US" sz="2200" dirty="0"/>
              <a:t>: Basic view and edit</a:t>
            </a:r>
          </a:p>
          <a:p>
            <a:r>
              <a:rPr lang="en-US" sz="2200" b="1" dirty="0"/>
              <a:t>previewer uploader</a:t>
            </a:r>
            <a:r>
              <a:rPr lang="en-US" sz="2200" dirty="0"/>
              <a:t>: Previewer + uploader</a:t>
            </a:r>
          </a:p>
          <a:p>
            <a:r>
              <a:rPr lang="en-US" sz="2200" b="1" dirty="0"/>
              <a:t>uploader</a:t>
            </a:r>
            <a:r>
              <a:rPr lang="en-US" sz="2200" dirty="0"/>
              <a:t>: Upload, basic metadata, and view</a:t>
            </a:r>
          </a:p>
          <a:p>
            <a:r>
              <a:rPr lang="en-US" sz="2200" b="1" dirty="0"/>
              <a:t>viewer</a:t>
            </a:r>
            <a:r>
              <a:rPr lang="en-US" sz="2200" dirty="0"/>
              <a:t>: Preview + download and send    links</a:t>
            </a:r>
          </a:p>
          <a:p>
            <a:r>
              <a:rPr lang="en-US" sz="2200" b="1" dirty="0"/>
              <a:t>viewer uploader</a:t>
            </a:r>
            <a:r>
              <a:rPr lang="en-US" sz="2200" dirty="0"/>
              <a:t>: Viewer + uploader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8AA4A-1F9C-F44A-AD23-50CD7E045D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214123"/>
            <a:ext cx="5181532" cy="810663"/>
          </a:xfrm>
        </p:spPr>
        <p:txBody>
          <a:bodyPr/>
          <a:lstStyle/>
          <a:p>
            <a:r>
              <a:rPr lang="en-US" dirty="0"/>
              <a:t>Collaboration Types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Picture Placeholder 10">
            <a:extLst>
              <a:ext uri="{FF2B5EF4-FFF2-40B4-BE49-F238E27FC236}">
                <a16:creationId xmlns:a16="http://schemas.microsoft.com/office/drawing/2014/main" id="{E7717194-1236-2740-882D-A8C8CDBDEF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r="955"/>
          <a:stretch>
            <a:fillRect/>
          </a:stretch>
        </p:blipFill>
        <p:spPr>
          <a:xfrm>
            <a:off x="6854175" y="1809954"/>
            <a:ext cx="5337825" cy="3418895"/>
          </a:xfrm>
        </p:spPr>
      </p:pic>
    </p:spTree>
    <p:extLst>
      <p:ext uri="{BB962C8B-B14F-4D97-AF65-F5344CB8AC3E}">
        <p14:creationId xmlns:p14="http://schemas.microsoft.com/office/powerpoint/2010/main" val="4190169456"/>
      </p:ext>
    </p:extLst>
  </p:cSld>
  <p:clrMapOvr>
    <a:masterClrMapping/>
  </p:clrMapOvr>
  <p:transition spd="med"/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36283</TotalTime>
  <Words>340</Words>
  <Application>Microsoft Macintosh PowerPoint</Application>
  <PresentationFormat>Widescreen</PresentationFormat>
  <Paragraphs>57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</vt:lpstr>
      <vt:lpstr>Collaboration and Permissioning</vt:lpstr>
      <vt:lpstr>Permission Structure</vt:lpstr>
      <vt:lpstr>PowerPoint Presentation</vt:lpstr>
      <vt:lpstr>Common Folder Models</vt:lpstr>
      <vt:lpstr>Common Folder Models</vt:lpstr>
      <vt:lpstr>Collaborations</vt:lpstr>
      <vt:lpstr>PowerPoint Presentation</vt:lpstr>
      <vt:lpstr>PowerPoint Presentation</vt:lpstr>
      <vt:lpstr>Links and 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Jonathan LeBlanc</cp:lastModifiedBy>
  <cp:revision>1175</cp:revision>
  <cp:lastPrinted>2018-05-14T20:18:06Z</cp:lastPrinted>
  <dcterms:modified xsi:type="dcterms:W3CDTF">2018-10-08T16:24:15Z</dcterms:modified>
</cp:coreProperties>
</file>